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71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1"/>
    <p:restoredTop sz="80189"/>
  </p:normalViewPr>
  <p:slideViewPr>
    <p:cSldViewPr snapToGrid="0">
      <p:cViewPr varScale="1">
        <p:scale>
          <a:sx n="102" d="100"/>
          <a:sy n="102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-9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D1B73-D425-FF42-90A5-BEF2506870B7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876A-E3E1-9E43-91CE-1F28DDAC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7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[</a:t>
            </a:r>
            <a:r>
              <a:rPr lang="en-US" dirty="0" err="1"/>
              <a:t>bg</a:t>
            </a:r>
            <a:r>
              <a:rPr lang="en-US" dirty="0"/>
              <a:t> exp2_page 1] WITH [exp2_character placement] + [exp2_page 1_fallen pillar] + [exp2_page 1_sneezey wisp].</a:t>
            </a:r>
          </a:p>
          <a:p>
            <a:pPr marL="171450" indent="-171450">
              <a:buFontTx/>
              <a:buChar char="-"/>
            </a:pPr>
            <a:r>
              <a:rPr lang="en-US" dirty="0"/>
              <a:t>[exp2_page 1_sneezey wisp] TRIGGERS Athos, Deanna, and Lethabo convo + ANIMATION Athos sneezing away wisp.</a:t>
            </a:r>
          </a:p>
          <a:p>
            <a:pPr marL="171450" indent="-171450">
              <a:buFontTx/>
              <a:buChar char="-"/>
            </a:pPr>
            <a:r>
              <a:rPr lang="en-US" dirty="0"/>
              <a:t>[exp2_page 1_fallen pillar] TRIGGERS [exp2_page 1_story wisp] TO APPEAR.</a:t>
            </a:r>
          </a:p>
          <a:p>
            <a:r>
              <a:rPr lang="en-US" dirty="0"/>
              <a:t>-   [exp2_page 1_story wisp] TRIGGERS [exp2_page 1_story 1].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8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exp2_page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0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exp2_page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3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exp2_page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exp2_page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exp2_page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4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FINISHED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START: [</a:t>
            </a:r>
            <a:r>
              <a:rPr lang="en-US" dirty="0" err="1"/>
              <a:t>bg</a:t>
            </a:r>
            <a:r>
              <a:rPr lang="en-US" dirty="0"/>
              <a:t> exp2_page 2] WITH [exp2_character placement] + [exp2_page 2_lion head] + [exp2_page 2_goat head] + [exp2_page 2_snake head].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[exp2_page 2_goat head] TRIGGERS SPIDER ANIMATION.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[exp2_page 2_snake head] TRIGGERS CONVERSATION.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[exp2_page 2_lion head] TRIGGERS [exp2_story wisp].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[exp2_story wisp] TRIGGERS STORY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exp2_page 3] WITH CHARACTER PLACEMENT + [exp2_page 3_head ruin 1] + [exp2_page 3_coconut 1].</a:t>
            </a:r>
            <a:br>
              <a:rPr lang="en-US" dirty="0"/>
            </a:br>
            <a:r>
              <a:rPr lang="en-US" dirty="0"/>
              <a:t>- IMMEDIATELY PLAY CONVERSATION.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[exp2_page 3_head ruin 1] TRIGGERS [exp2_page 3_wisp refuse] ANIMATION. WILL REPEAT IF PUZZLE NOT SOLVED.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[exp2_page 3_coconut 1] TRIGGERS [coconut 2] TWO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SECOND CLICK TRIGGERS COCNUT FALLING ANIMATION.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ANIMATION TRIGGERS [exp2_prop_story wisp] TO SHOW AND MAKES IT CLICKABLE.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[exp2_prop_story wisp] TRIGGERS [exp2_page 3_story 3].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exp2_page 4] WITH CHARACTER PLACEMENT + [exp2_page 4_chimera 1].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[exp2_page 4_chimera 1] TRIGGERS [exp2_page 4_secret lore].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exp2_page 5] WITH CHARACTER PLACEMENT + [</a:t>
            </a:r>
            <a:r>
              <a:rPr lang="en-US" dirty="0" err="1"/>
              <a:t>animation_heiroglyphs</a:t>
            </a:r>
            <a:r>
              <a:rPr lang="en-US" dirty="0"/>
              <a:t> 1].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</a:t>
            </a:r>
            <a:r>
              <a:rPr lang="en-US" dirty="0" err="1"/>
              <a:t>animation_heiroglyphs</a:t>
            </a:r>
            <a:r>
              <a:rPr lang="en-US" dirty="0"/>
              <a:t> 1] TRIGGERS CONVERSATION.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exp2_page 6] WITH [exp2_page 6_armless statue 1] + [exp2_page 6_headless statue 1].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EITHER STATUES TRIGGER CONVERSATION.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exp2_page 7] WITH CHARACTER PLACEMENT.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IMMEDIATELY PLAY CONVERSATION.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[exp2_page 7_ruin doors 1] TRIGGERS PUZZLE.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75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[</a:t>
            </a:r>
            <a:r>
              <a:rPr lang="en-US" dirty="0" err="1"/>
              <a:t>bg</a:t>
            </a:r>
            <a:r>
              <a:rPr lang="en-US" dirty="0"/>
              <a:t> exp2)page 8] WITH [hint buttons], [shape outlines] AND [wisps].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PROPS: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HINT buttons (for Lethabo and Athos) on BOTTOM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WISPS on STAGE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&gt;WISP STORY at CENTER when ACTIVATED.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SHAPE OUTLINES on designated areas on DOOR.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LOGICAL FALLACY within CENTER TRAPEZOID when ACTIVATED.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The puzzle is solved when all three wisps are correctly matched with the presented shapes (or fallacies).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Solved puzzle continues onto PAGE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2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AUTOMATIC CUTSCENE – NO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49D9-D20C-3F44-9515-31D1C9688B39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9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E778-2B30-E747-8445-7142A00CAE86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1ABF-D014-3842-99F1-2119ED5DA821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8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FDF-737D-9A4B-81AA-1ACD4833033D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3406-AF32-3047-8607-FC72745BD69A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A6B3-D247-B74B-A377-CB9FD59561FE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6A9D-25FE-014D-B658-34D5C1E3A58C}" type="datetime1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6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EA11-3B4E-3D48-BD7E-56D65EB80724}" type="datetime1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8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3325-4C84-5941-8BCA-C2A1A607776E}" type="datetime1">
              <a:rPr lang="en-US" smtClean="0"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0F90-3527-EE4E-9B5E-18EC5D4ABD05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26B5-20AC-C64C-849F-2E7D68A3369C}" type="datetime1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1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539C-CBF9-9645-A17A-9705B2DD76A9}" type="datetime1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31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0C0A-3ACC-B922-2794-8CC52FB64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Explore Mode 2 Storyboard</a:t>
            </a:r>
            <a:br>
              <a:rPr lang="en-US" dirty="0"/>
            </a:br>
            <a:r>
              <a:rPr lang="en-US" dirty="0"/>
              <a:t>Version 1.0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B9AB9-C4FF-877E-124D-66AE75AC1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Bard from </a:t>
            </a:r>
            <a:r>
              <a:rPr lang="en-US" dirty="0" err="1"/>
              <a:t>Racha</a:t>
            </a:r>
            <a:r>
              <a:rPr lang="en-US" dirty="0"/>
              <a:t> Den DEMO</a:t>
            </a:r>
          </a:p>
          <a:p>
            <a:r>
              <a:rPr lang="en-US" dirty="0"/>
              <a:t>29 November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7339-1309-F2E1-A459-079F7868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0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0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9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164E3439-AFE7-B44E-1F4C-C9C448B20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42"/>
          <a:stretch/>
        </p:blipFill>
        <p:spPr>
          <a:xfrm>
            <a:off x="5505195" y="2795451"/>
            <a:ext cx="1601000" cy="1776550"/>
          </a:xfrm>
          <a:prstGeom prst="rect">
            <a:avLst/>
          </a:prstGeom>
          <a:noFill/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" name="Picture 4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B9EC9631-8CEA-B389-29E1-6475C1F96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3735978" y="2054789"/>
            <a:ext cx="836022" cy="65250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" name="Picture 5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C7B34EF-BAD5-9932-1498-BBD95BB52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06" y="1391870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3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10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956AED26-3E04-5727-3C04-D36D705CAB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2711950" y="3036479"/>
            <a:ext cx="1071154" cy="836023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05930D1C-5A73-5DC1-AD4D-B6BF51A49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42"/>
          <a:stretch/>
        </p:blipFill>
        <p:spPr>
          <a:xfrm>
            <a:off x="6970676" y="3656965"/>
            <a:ext cx="2761690" cy="3064510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" name="Picture 4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90E901A-A4C9-0831-5424-B1445F343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56" y="3847011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6A4AA-E87A-E8A8-A834-60F83452D0E6}"/>
              </a:ext>
            </a:extLst>
          </p:cNvPr>
          <p:cNvGrpSpPr/>
          <p:nvPr/>
        </p:nvGrpSpPr>
        <p:grpSpPr>
          <a:xfrm>
            <a:off x="8999638" y="2583021"/>
            <a:ext cx="1154076" cy="734412"/>
            <a:chOff x="5816600" y="3251200"/>
            <a:chExt cx="558800" cy="355600"/>
          </a:xfrm>
        </p:grpSpPr>
        <p:pic>
          <p:nvPicPr>
            <p:cNvPr id="7" name="Picture 6" descr="A white oval object with a black background&#10;&#10;Description automatically generated">
              <a:extLst>
                <a:ext uri="{FF2B5EF4-FFF2-40B4-BE49-F238E27FC236}">
                  <a16:creationId xmlns:a16="http://schemas.microsoft.com/office/drawing/2014/main" id="{CC5E7985-31C3-E71F-61D7-14529D9C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6600" y="3251200"/>
              <a:ext cx="558800" cy="355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69B80B-F23F-0277-88A4-FC6314D23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4550" y="3416390"/>
              <a:ext cx="381000" cy="76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A6E719-453F-2463-E500-690A4A3EEA2D}"/>
              </a:ext>
            </a:extLst>
          </p:cNvPr>
          <p:cNvGrpSpPr/>
          <p:nvPr/>
        </p:nvGrpSpPr>
        <p:grpSpPr>
          <a:xfrm>
            <a:off x="6338217" y="2583021"/>
            <a:ext cx="1102054" cy="806381"/>
            <a:chOff x="5854700" y="1964814"/>
            <a:chExt cx="520700" cy="381000"/>
          </a:xfrm>
        </p:grpSpPr>
        <p:pic>
          <p:nvPicPr>
            <p:cNvPr id="9" name="Picture 8" descr="A white speech bubble with a black background&#10;&#10;Description automatically generated">
              <a:extLst>
                <a:ext uri="{FF2B5EF4-FFF2-40B4-BE49-F238E27FC236}">
                  <a16:creationId xmlns:a16="http://schemas.microsoft.com/office/drawing/2014/main" id="{86A8E697-B567-951A-176B-9DADF954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4700" y="1964814"/>
              <a:ext cx="520700" cy="381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22935E-5EC5-37FD-FEA2-C7C57F2A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2297" y="2117214"/>
              <a:ext cx="381000" cy="7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96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11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7ADE07E6-13F4-73B6-A63A-1E72F1005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9982200" y="2592977"/>
            <a:ext cx="1071154" cy="836023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E42C2FFD-6AAA-0FC7-FCB1-17923283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718" y="3838228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97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12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8C241182-7441-9AA9-AF7A-5EDBC168C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9982200" y="2704011"/>
            <a:ext cx="1071154" cy="836023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EF1A3647-53CE-7584-6EA5-E4B5D1F06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35" y="3812103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098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13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C784DA64-EE81-AF75-DAEA-1BE5DEA5D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9144001" y="2801982"/>
            <a:ext cx="1071154" cy="836023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5B0CCBBE-74E7-64A5-2387-3111A0AD6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3" y="3638005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EC03D3-CC08-C2BC-ECB4-A836DB6436A8}"/>
              </a:ext>
            </a:extLst>
          </p:cNvPr>
          <p:cNvGrpSpPr/>
          <p:nvPr/>
        </p:nvGrpSpPr>
        <p:grpSpPr>
          <a:xfrm>
            <a:off x="13570" y="4597027"/>
            <a:ext cx="12178430" cy="2124448"/>
            <a:chOff x="0" y="1911238"/>
            <a:chExt cx="12178430" cy="21244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5D7C38A-ED36-07E1-86AD-C95BA213F6ED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C6CF42B-F3B7-3FB6-5F92-4827FD2C9AB6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606617-A546-7E30-6F69-A2CAE6A05F15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“Where the other wisps go?”</a:t>
                </a:r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A005E3-EB67-DD75-037D-72D09E9502A0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11" name="Picture 10" descr="A cartoon of a fairy&#10;&#10;Description automatically generated">
            <a:extLst>
              <a:ext uri="{FF2B5EF4-FFF2-40B4-BE49-F238E27FC236}">
                <a16:creationId xmlns:a16="http://schemas.microsoft.com/office/drawing/2014/main" id="{717E3BC2-4B93-93CE-5600-B92E965DE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13" y="1226916"/>
            <a:ext cx="2154211" cy="28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7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14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C471CA4A-49B4-D1A2-F8C8-269A60B8E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9982200" y="2592977"/>
            <a:ext cx="1071154" cy="836023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D0174514-FCE6-D46D-6120-E20A3918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80" y="3890480"/>
            <a:ext cx="671830" cy="1403581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223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15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3B66B3BB-B901-68B2-86D5-D1BA8760C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-2228" r="51508" b="79553"/>
          <a:stretch/>
        </p:blipFill>
        <p:spPr>
          <a:xfrm>
            <a:off x="10282646" y="3383280"/>
            <a:ext cx="1071154" cy="836023"/>
          </a:xfrm>
          <a:prstGeom prst="rect">
            <a:avLst/>
          </a:prstGeom>
          <a:noFill/>
          <a:ln w="152400" cmpd="sng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5" name="Picture 4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2EC6CE87-1936-7538-19CB-BC1633AD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375" y="3785977"/>
            <a:ext cx="671830" cy="1403581"/>
          </a:xfrm>
          <a:prstGeom prst="rect">
            <a:avLst/>
          </a:prstGeom>
          <a:ln w="152400" cmpd="dbl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2066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7339-1309-F2E1-A459-079F7868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16</a:t>
            </a:fld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5BF379-FC9B-F324-A11E-C657BB838FBA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END OF Explore Mode 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TRANSITION TO Storybook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66057-FB97-61F2-9DB1-37EBA84F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7A9F-861E-CD49-B2C6-B5974E4E9700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814A5C-E49C-FFC6-C5D2-D88FCEE1AD95}"/>
              </a:ext>
            </a:extLst>
          </p:cNvPr>
          <p:cNvGrpSpPr/>
          <p:nvPr/>
        </p:nvGrpSpPr>
        <p:grpSpPr>
          <a:xfrm>
            <a:off x="0" y="30765"/>
            <a:ext cx="12178430" cy="2124448"/>
            <a:chOff x="0" y="30765"/>
            <a:chExt cx="12178430" cy="2124448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935B55F-F2A7-3D4F-86C8-10AC1E4C1679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39CBE7-FC4F-FCB2-DA3E-A595DEDB9246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F86238-D60C-931F-C17D-A07C8EA91CF6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“Dialogue.”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D34C3-3168-A2EE-2605-8D38E51ED121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C9047-CB93-839B-FDF9-8689633E48A2}"/>
              </a:ext>
            </a:extLst>
          </p:cNvPr>
          <p:cNvGrpSpPr/>
          <p:nvPr/>
        </p:nvGrpSpPr>
        <p:grpSpPr>
          <a:xfrm>
            <a:off x="0" y="1911238"/>
            <a:ext cx="12178430" cy="2124448"/>
            <a:chOff x="0" y="1911238"/>
            <a:chExt cx="12178430" cy="21244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594A77C-43C9-6EF5-025D-38AA72A63FC7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675CCE-7DBC-8FBF-F261-9422B784C6DE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9BDD54-415B-3201-8200-2382D9A29700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“Dialogue.”</a:t>
                </a:r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19E6-19F5-FE6B-979D-067B94AC782B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357FB-4241-834F-28D8-D8726FB3B5AE}"/>
              </a:ext>
            </a:extLst>
          </p:cNvPr>
          <p:cNvGrpSpPr/>
          <p:nvPr/>
        </p:nvGrpSpPr>
        <p:grpSpPr>
          <a:xfrm>
            <a:off x="0" y="3595470"/>
            <a:ext cx="12178430" cy="2124448"/>
            <a:chOff x="0" y="3595470"/>
            <a:chExt cx="12178430" cy="212444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5D686F-E966-A54B-AE6E-6E1100AA5C48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6CCFCC-1C2D-0DAE-060B-5D60C1704155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53973"/>
              <a:chOff x="478805" y="4927421"/>
              <a:chExt cx="10069863" cy="95397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639D3-72BD-AF09-F30F-0403B807DB3D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“Dialogue.”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339DB-D60C-A3FA-EFFD-C9960EA698D8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67A4FC-3C9A-9BE3-431A-E517129E3501}"/>
              </a:ext>
            </a:extLst>
          </p:cNvPr>
          <p:cNvGrpSpPr/>
          <p:nvPr/>
        </p:nvGrpSpPr>
        <p:grpSpPr>
          <a:xfrm>
            <a:off x="0" y="4735303"/>
            <a:ext cx="12178430" cy="2124448"/>
            <a:chOff x="0" y="4735303"/>
            <a:chExt cx="12178430" cy="21244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E160DF3-8ECB-4770-0D84-E3FE75A6457E}"/>
                </a:ext>
              </a:extLst>
            </p:cNvPr>
            <p:cNvSpPr/>
            <p:nvPr/>
          </p:nvSpPr>
          <p:spPr>
            <a:xfrm>
              <a:off x="0" y="4735303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AEC5A5-8062-0512-3634-5D5C8F6284E8}"/>
                </a:ext>
              </a:extLst>
            </p:cNvPr>
            <p:cNvSpPr txBox="1"/>
            <p:nvPr/>
          </p:nvSpPr>
          <p:spPr>
            <a:xfrm>
              <a:off x="460512" y="5462289"/>
              <a:ext cx="10893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agona" panose="020F0502020204030204" pitchFamily="34" charset="0"/>
                </a:rPr>
                <a:t>Narration.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56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blue light on a black background&#10;&#10;Description automatically generated">
            <a:extLst>
              <a:ext uri="{FF2B5EF4-FFF2-40B4-BE49-F238E27FC236}">
                <a16:creationId xmlns:a16="http://schemas.microsoft.com/office/drawing/2014/main" id="{327E3B27-C43A-ED0A-516F-C820081AC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3" y="3353411"/>
            <a:ext cx="10069863" cy="2264848"/>
          </a:xfrm>
          <a:prstGeom prst="rect">
            <a:avLst/>
          </a:prstGeom>
        </p:spPr>
      </p:pic>
      <p:pic>
        <p:nvPicPr>
          <p:cNvPr id="12" name="Picture 11" descr="A grey triangle with a black background&#10;&#10;Description automatically generated">
            <a:extLst>
              <a:ext uri="{FF2B5EF4-FFF2-40B4-BE49-F238E27FC236}">
                <a16:creationId xmlns:a16="http://schemas.microsoft.com/office/drawing/2014/main" id="{7FA08D46-A835-65E9-ADFE-9663C77CF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589" y="5545841"/>
            <a:ext cx="4370943" cy="1175633"/>
          </a:xfrm>
          <a:prstGeom prst="rect">
            <a:avLst/>
          </a:prstGeom>
          <a:ln w="152400" cmpd="thickThin">
            <a:solidFill>
              <a:srgbClr val="C00000"/>
            </a:solidFill>
          </a:ln>
        </p:spPr>
      </p:pic>
      <p:pic>
        <p:nvPicPr>
          <p:cNvPr id="9" name="Picture 8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189B8149-0AB8-8B94-5DEA-6C6AFB97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thickThin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45" name="Picture 44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A8BA94CA-6012-6B95-C03D-F4F7C500B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630" y="2220665"/>
            <a:ext cx="882972" cy="959752"/>
          </a:xfrm>
          <a:prstGeom prst="rect">
            <a:avLst/>
          </a:prstGeom>
          <a:ln w="88900">
            <a:solidFill>
              <a:srgbClr val="C00000"/>
            </a:solidFill>
          </a:ln>
        </p:spPr>
      </p:pic>
      <p:pic>
        <p:nvPicPr>
          <p:cNvPr id="47" name="Picture 46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FB693CF-D4A2-602C-DE61-A5586F838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8102" y="2749613"/>
            <a:ext cx="772550" cy="1012307"/>
          </a:xfrm>
          <a:prstGeom prst="rect">
            <a:avLst/>
          </a:prstGeom>
          <a:ln w="88900">
            <a:solidFill>
              <a:srgbClr val="C00000"/>
            </a:solidFill>
          </a:ln>
        </p:spPr>
      </p:pic>
      <p:pic>
        <p:nvPicPr>
          <p:cNvPr id="10" name="Picture 9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17C1360D-97E4-435F-A2D0-E84B70C698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8000"/>
          </a:blip>
          <a:stretch>
            <a:fillRect/>
          </a:stretch>
        </p:blipFill>
        <p:spPr>
          <a:xfrm flipH="1">
            <a:off x="9024966" y="3034379"/>
            <a:ext cx="2743200" cy="3687095"/>
          </a:xfrm>
          <a:prstGeom prst="rect">
            <a:avLst/>
          </a:prstGeom>
          <a:ln w="76200" cmpd="thickThin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4" name="Picture 63" descr="A cartoon of a chicken&#10;&#10;Description automatically generated">
            <a:extLst>
              <a:ext uri="{FF2B5EF4-FFF2-40B4-BE49-F238E27FC236}">
                <a16:creationId xmlns:a16="http://schemas.microsoft.com/office/drawing/2014/main" id="{C6749CC8-C709-03B5-65D6-479075692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355" y="294021"/>
            <a:ext cx="4497722" cy="459093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49DE3FB-FFDA-857A-3864-DE56F12D7183}"/>
              </a:ext>
            </a:extLst>
          </p:cNvPr>
          <p:cNvGrpSpPr/>
          <p:nvPr/>
        </p:nvGrpSpPr>
        <p:grpSpPr>
          <a:xfrm>
            <a:off x="0" y="4597026"/>
            <a:ext cx="12168962" cy="2124448"/>
            <a:chOff x="0" y="3595470"/>
            <a:chExt cx="12178430" cy="212444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D001C13-0638-447E-02C7-298B8AD6E034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FE31E9-7610-E111-5072-A660324EF198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11027"/>
              <a:chOff x="478805" y="4927421"/>
              <a:chExt cx="10069863" cy="91102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AD14FB-71D3-25D3-E6BD-0B9148087F6C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1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“What is </a:t>
                </a:r>
                <a:r>
                  <a:rPr lang="en-US" sz="2400" i="1" dirty="0">
                    <a:latin typeface="Sagona" panose="020F0502020204030204" pitchFamily="34" charset="0"/>
                  </a:rPr>
                  <a:t>that</a:t>
                </a:r>
                <a:r>
                  <a:rPr lang="en-US" sz="2400" dirty="0">
                    <a:latin typeface="Sagona" panose="020F0502020204030204" pitchFamily="34" charset="0"/>
                  </a:rPr>
                  <a:t>? A firefly?”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B7A6AA-DD7B-BCC8-A1A7-AA62D37FE3EE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pic>
        <p:nvPicPr>
          <p:cNvPr id="57" name="Picture 56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C1657C7C-D5A4-12AA-2AF0-CCA3391E67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589" y="1150157"/>
            <a:ext cx="3031189" cy="272484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38641-65E0-0C52-2688-E8928CC13737}"/>
              </a:ext>
            </a:extLst>
          </p:cNvPr>
          <p:cNvGrpSpPr/>
          <p:nvPr/>
        </p:nvGrpSpPr>
        <p:grpSpPr>
          <a:xfrm>
            <a:off x="11463" y="4597026"/>
            <a:ext cx="12178430" cy="2124448"/>
            <a:chOff x="0" y="1911238"/>
            <a:chExt cx="12178430" cy="2124448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280B7E8-2BD6-5A92-7715-A8A5A90FB85A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FC3398-2747-57F1-34F3-CB2AC24DC00A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1362197"/>
              <a:chOff x="469659" y="2666967"/>
              <a:chExt cx="10069863" cy="13621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D232FE0-64B2-1D44-FB8E-05869751DA7E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“These are Aesop wisps! They’re magical Truths spoken by our ancestors from ages past.”</a:t>
                </a:r>
                <a:endParaRPr lang="en-US" sz="24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1AAAB6-7B98-6D0A-DA58-D0B2F15D48A7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59" name="Picture 58" descr="A cartoon character with a magic wand&#10;&#10;Description automatically generated">
            <a:extLst>
              <a:ext uri="{FF2B5EF4-FFF2-40B4-BE49-F238E27FC236}">
                <a16:creationId xmlns:a16="http://schemas.microsoft.com/office/drawing/2014/main" id="{1CBD337B-74F2-4BF5-1EBC-F6F1C49BA7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752" y="525586"/>
            <a:ext cx="5020161" cy="43869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3F500A-94EC-F63F-9522-950CBDCADDEA}"/>
              </a:ext>
            </a:extLst>
          </p:cNvPr>
          <p:cNvGrpSpPr/>
          <p:nvPr/>
        </p:nvGrpSpPr>
        <p:grpSpPr>
          <a:xfrm>
            <a:off x="11463" y="4597025"/>
            <a:ext cx="12178430" cy="2124448"/>
            <a:chOff x="0" y="30765"/>
            <a:chExt cx="12178430" cy="2124448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14EE706-DE7A-D4B0-1887-C9F73D620044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AF38BC4-C573-4DB4-E06E-99E87CE96B22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C7731D-D9F6-029A-9BC9-F4195705E860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“[Incredible!] I can hear a proverb from this wisp.”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2F9BD58-C9C1-4978-3019-D04E3A056FFE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53" name="Picture 52" descr="A cartoon rooster with a black background&#10;&#10;Description automatically generated">
            <a:extLst>
              <a:ext uri="{FF2B5EF4-FFF2-40B4-BE49-F238E27FC236}">
                <a16:creationId xmlns:a16="http://schemas.microsoft.com/office/drawing/2014/main" id="{CB73BF10-92F7-EDA1-3C32-AE2DF6810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2" y="519988"/>
            <a:ext cx="3915659" cy="436905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1AF48FD-B701-B356-F9C9-278ED7365C48}"/>
              </a:ext>
            </a:extLst>
          </p:cNvPr>
          <p:cNvGrpSpPr/>
          <p:nvPr/>
        </p:nvGrpSpPr>
        <p:grpSpPr>
          <a:xfrm>
            <a:off x="23038" y="4597025"/>
            <a:ext cx="12178430" cy="2124448"/>
            <a:chOff x="0" y="3595470"/>
            <a:chExt cx="12178430" cy="212444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73A69499-DEC0-3D9F-0503-5B01C5DDCEF2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A200E2F-BC83-890E-83E1-D27DE3A53812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53973"/>
              <a:chOff x="478805" y="4927421"/>
              <a:chExt cx="10069863" cy="95397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CC64353-7FA2-A702-7AA7-6083F0561313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“You two must be pulling a prank on me. I don’t hear a thing!”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A7A939-583A-01A5-D706-085742724E71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1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76" name="Picture 75" descr="A blue and black border&#10;&#10;Description automatically generated">
            <a:extLst>
              <a:ext uri="{FF2B5EF4-FFF2-40B4-BE49-F238E27FC236}">
                <a16:creationId xmlns:a16="http://schemas.microsoft.com/office/drawing/2014/main" id="{D9A4E789-B65D-C58F-FD79-6595CC1EB1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722" y="97388"/>
            <a:ext cx="9235061" cy="4490443"/>
          </a:xfrm>
          <a:prstGeom prst="rect">
            <a:avLst/>
          </a:prstGeom>
        </p:spPr>
      </p:pic>
      <p:pic>
        <p:nvPicPr>
          <p:cNvPr id="77" name="Picture 76" descr="A cartoon of a cat&#10;&#10;Description automatically generated">
            <a:extLst>
              <a:ext uri="{FF2B5EF4-FFF2-40B4-BE49-F238E27FC236}">
                <a16:creationId xmlns:a16="http://schemas.microsoft.com/office/drawing/2014/main" id="{71800071-56F9-8282-46DB-33F082F838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9513" y="519279"/>
            <a:ext cx="5581654" cy="2926304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295351FD-5CD1-29E8-FDBA-7D14EF78C8CA}"/>
              </a:ext>
            </a:extLst>
          </p:cNvPr>
          <p:cNvGrpSpPr/>
          <p:nvPr/>
        </p:nvGrpSpPr>
        <p:grpSpPr>
          <a:xfrm>
            <a:off x="10478" y="4597025"/>
            <a:ext cx="12178430" cy="2124448"/>
            <a:chOff x="0" y="1911238"/>
            <a:chExt cx="12178430" cy="2124448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F64FC4C-5373-6521-1180-09C15025B325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52EA307-FAB7-FC7D-3CE0-A4BD4447D3C8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819DF2-31D6-E165-A4D3-1DA9F3BB47E2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“A cat heard that the birds in an aviary were ailing...”</a:t>
                </a:r>
                <a:endParaRPr lang="en-US" sz="24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E7D4B9A-FCF6-2A64-912C-F35A48850FDB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Sagona" panose="020F0502020204030204" pitchFamily="34" charset="0"/>
                  </a:rPr>
                  <a:t>Wisp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C661D0-3F8E-7DC4-7472-7CBF51FDBFA7}"/>
              </a:ext>
            </a:extLst>
          </p:cNvPr>
          <p:cNvGrpSpPr/>
          <p:nvPr/>
        </p:nvGrpSpPr>
        <p:grpSpPr>
          <a:xfrm>
            <a:off x="-9468" y="4597025"/>
            <a:ext cx="12178430" cy="2124448"/>
            <a:chOff x="0" y="1911238"/>
            <a:chExt cx="12178430" cy="2124448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7AE561D-39B1-190E-C8B7-433EBBAE172E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EB8938-6E63-AFFD-0667-E069483EA77D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178069-3683-B06F-90F6-B9A21B671D5E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“This sounds like a great story, but it’s not the hero’s story.”</a:t>
                </a:r>
                <a:endParaRPr lang="en-US" sz="24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2A5EA4-BF12-D278-A95A-AAB42FD09EA5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89" name="Picture 88" descr="A cartoon of a bug&#10;&#10;Description automatically generated">
            <a:extLst>
              <a:ext uri="{FF2B5EF4-FFF2-40B4-BE49-F238E27FC236}">
                <a16:creationId xmlns:a16="http://schemas.microsoft.com/office/drawing/2014/main" id="{556E7E68-D29A-395B-2B62-BCE3108EB3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9743" y="667529"/>
            <a:ext cx="2561272" cy="3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blue light on a black background&#10;&#10;Description automatically generated">
            <a:extLst>
              <a:ext uri="{FF2B5EF4-FFF2-40B4-BE49-F238E27FC236}">
                <a16:creationId xmlns:a16="http://schemas.microsoft.com/office/drawing/2014/main" id="{03C252AF-A4E4-C87C-B525-687337F14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3" y="3353411"/>
            <a:ext cx="10069863" cy="2264848"/>
          </a:xfrm>
          <a:prstGeom prst="rect">
            <a:avLst/>
          </a:prstGeom>
        </p:spPr>
      </p:pic>
      <p:pic>
        <p:nvPicPr>
          <p:cNvPr id="14" name="Picture 13" descr="A drawing of a building&#10;&#10;Description automatically generated">
            <a:extLst>
              <a:ext uri="{FF2B5EF4-FFF2-40B4-BE49-F238E27FC236}">
                <a16:creationId xmlns:a16="http://schemas.microsoft.com/office/drawing/2014/main" id="{A65A64FB-4C2D-848F-78EF-8637B3DB9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772" y="1207981"/>
            <a:ext cx="3048451" cy="1720413"/>
          </a:xfrm>
          <a:prstGeom prst="rect">
            <a:avLst/>
          </a:prstGeom>
          <a:ln w="88900">
            <a:solidFill>
              <a:srgbClr val="C00000"/>
            </a:solidFill>
          </a:ln>
        </p:spPr>
      </p:pic>
      <p:pic>
        <p:nvPicPr>
          <p:cNvPr id="16" name="Picture 15" descr="A blue paint on a black background&#10;&#10;Description automatically generated">
            <a:extLst>
              <a:ext uri="{FF2B5EF4-FFF2-40B4-BE49-F238E27FC236}">
                <a16:creationId xmlns:a16="http://schemas.microsoft.com/office/drawing/2014/main" id="{87AFFC55-3C15-3CF5-7DA3-78DBB0E4D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75" y="361248"/>
            <a:ext cx="2157331" cy="1020360"/>
          </a:xfrm>
          <a:prstGeom prst="rect">
            <a:avLst/>
          </a:prstGeom>
          <a:ln w="8890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0A5A5-D534-5DBA-D807-A2F1ED77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193" y="3989911"/>
            <a:ext cx="3439886" cy="2262267"/>
          </a:xfrm>
          <a:prstGeom prst="rect">
            <a:avLst/>
          </a:prstGeom>
          <a:ln w="152400" cmpd="thickThin">
            <a:solidFill>
              <a:srgbClr val="C00000"/>
            </a:solidFill>
          </a:ln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419F0F59-E945-6249-362F-E530D26F8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09C3C672-EC14-8C77-5D66-43D8268BD1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6000"/>
          </a:blip>
          <a:stretch>
            <a:fillRect/>
          </a:stretch>
        </p:blipFill>
        <p:spPr>
          <a:xfrm flipH="1">
            <a:off x="9207137" y="3034380"/>
            <a:ext cx="2743200" cy="3687095"/>
          </a:xfrm>
          <a:prstGeom prst="rect">
            <a:avLst/>
          </a:prstGeom>
          <a:ln w="88900">
            <a:solidFill>
              <a:schemeClr val="accent4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7FBDA6-906A-56BE-CE3E-1CDDCC19C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8387" y="2359470"/>
            <a:ext cx="317500" cy="1270000"/>
          </a:xfrm>
          <a:prstGeom prst="rect">
            <a:avLst/>
          </a:prstGeom>
        </p:spPr>
      </p:pic>
      <p:pic>
        <p:nvPicPr>
          <p:cNvPr id="50" name="Picture 49" descr="A cartoon rooster with a black background&#10;&#10;Description automatically generated">
            <a:extLst>
              <a:ext uri="{FF2B5EF4-FFF2-40B4-BE49-F238E27FC236}">
                <a16:creationId xmlns:a16="http://schemas.microsoft.com/office/drawing/2014/main" id="{82DC8F9D-3EBC-0B15-B352-CBCE888E18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" y="752096"/>
            <a:ext cx="4030857" cy="449758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5D6C5-D632-7790-47D0-7F5ABA41B902}"/>
              </a:ext>
            </a:extLst>
          </p:cNvPr>
          <p:cNvGrpSpPr/>
          <p:nvPr/>
        </p:nvGrpSpPr>
        <p:grpSpPr>
          <a:xfrm>
            <a:off x="-12070" y="4636164"/>
            <a:ext cx="12178430" cy="2124448"/>
            <a:chOff x="0" y="3595470"/>
            <a:chExt cx="12178430" cy="21244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3C22370-767A-4831-D0D7-5027515A1D7D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77F97E-7A70-ED63-9ABC-45DAD32DD2FB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53973"/>
              <a:chOff x="478805" y="4927421"/>
              <a:chExt cx="10069863" cy="9539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213DD5-60D1-A195-1353-B6F880E34A0C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“Why are we here again?”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47FA95-F097-D100-91B4-55C0F232EA36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pic>
        <p:nvPicPr>
          <p:cNvPr id="52" name="Picture 51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D55EFC9A-25BB-93DD-C576-CC5E3395C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814" y="1501196"/>
            <a:ext cx="2539436" cy="22827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11F5BF8-EE49-531A-2545-58A3925AEDB3}"/>
              </a:ext>
            </a:extLst>
          </p:cNvPr>
          <p:cNvGrpSpPr/>
          <p:nvPr/>
        </p:nvGrpSpPr>
        <p:grpSpPr>
          <a:xfrm>
            <a:off x="-12070" y="4645360"/>
            <a:ext cx="12178430" cy="2124448"/>
            <a:chOff x="0" y="1911238"/>
            <a:chExt cx="12178430" cy="21244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99F3C9D-6F26-6183-1F88-35028459B095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AC5799-4A9A-3A1D-9C3B-F8AEC61D0B36}"/>
                </a:ext>
              </a:extLst>
            </p:cNvPr>
            <p:cNvGrpSpPr/>
            <p:nvPr/>
          </p:nvGrpSpPr>
          <p:grpSpPr>
            <a:xfrm>
              <a:off x="448441" y="2123201"/>
              <a:ext cx="10069863" cy="1627458"/>
              <a:chOff x="448441" y="2600188"/>
              <a:chExt cx="10069863" cy="162745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755053-AA6B-251A-A331-C8D30735CC54}"/>
                  </a:ext>
                </a:extLst>
              </p:cNvPr>
              <p:cNvSpPr txBox="1"/>
              <p:nvPr/>
            </p:nvSpPr>
            <p:spPr>
              <a:xfrm>
                <a:off x="448441" y="3027317"/>
                <a:ext cx="1006986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“I’m looking for a powerful hero’s story. One full of truth, wisdom, valor and glory. It should have enough power in it to inspire world peace!”</a:t>
                </a:r>
                <a:endParaRPr lang="en-US" sz="24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26AE9E-688C-C920-C02F-C50E398AFC4E}"/>
                  </a:ext>
                </a:extLst>
              </p:cNvPr>
              <p:cNvSpPr txBox="1"/>
              <p:nvPr/>
            </p:nvSpPr>
            <p:spPr>
              <a:xfrm>
                <a:off x="501609" y="2600188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54" name="Picture 53" descr="A cartoon character sketch of a lion&#10;&#10;Description automatically generated">
            <a:extLst>
              <a:ext uri="{FF2B5EF4-FFF2-40B4-BE49-F238E27FC236}">
                <a16:creationId xmlns:a16="http://schemas.microsoft.com/office/drawing/2014/main" id="{B04E4DA5-F6C8-9E6B-6076-C34558CDB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272" y="581644"/>
            <a:ext cx="4158250" cy="46608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2420CDC-FF9A-22EA-1276-44D13ADC881A}"/>
              </a:ext>
            </a:extLst>
          </p:cNvPr>
          <p:cNvGrpSpPr/>
          <p:nvPr/>
        </p:nvGrpSpPr>
        <p:grpSpPr>
          <a:xfrm>
            <a:off x="-12070" y="4638748"/>
            <a:ext cx="12178430" cy="2124448"/>
            <a:chOff x="0" y="30765"/>
            <a:chExt cx="12178430" cy="2124448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A11C634-00E0-5263-7898-4297FF1726EF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674E6A1-3D40-539F-9671-F63A8412A48C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B4D6EC-A589-1463-CC87-9E75F6A973E5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“Aesop magic can truly do such things?”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280C81-C16F-1FFF-E482-F1092162D608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4DA334-B92E-EC8B-16C2-B83ED5F5EF25}"/>
              </a:ext>
            </a:extLst>
          </p:cNvPr>
          <p:cNvGrpSpPr/>
          <p:nvPr/>
        </p:nvGrpSpPr>
        <p:grpSpPr>
          <a:xfrm>
            <a:off x="-12070" y="4642776"/>
            <a:ext cx="12178430" cy="2124448"/>
            <a:chOff x="0" y="1911238"/>
            <a:chExt cx="12178430" cy="212444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86D276D-2138-F3A0-A471-373103A7783F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8466C0C-9E0E-EB19-67EE-B6B98891477C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797783-070F-568A-CCA5-89F252C8B32C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“If the Truth is strong enough, </a:t>
                </a:r>
                <a:r>
                  <a:rPr lang="en-US" sz="2400" i="1" dirty="0" err="1">
                    <a:latin typeface="Sagona" panose="020F0502020204030204" pitchFamily="34" charset="0"/>
                  </a:rPr>
                  <a:t>sí</a:t>
                </a:r>
                <a:r>
                  <a:rPr lang="en-US" sz="2400" i="1" dirty="0">
                    <a:latin typeface="Sagona" panose="020F0502020204030204" pitchFamily="34" charset="0"/>
                  </a:rPr>
                  <a:t>!</a:t>
                </a:r>
                <a:r>
                  <a:rPr lang="en-US" sz="2400" dirty="0">
                    <a:latin typeface="Sagona" panose="020F0502020204030204" pitchFamily="34" charset="0"/>
                  </a:rPr>
                  <a:t> Hopefully there’s one here.”</a:t>
                </a:r>
                <a:endParaRPr lang="en-US" sz="24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F892905-7852-7EA5-E2A4-9727B12A2C12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ACA62C29-B6E1-B9E0-57C8-D69654B192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81736" y="2130712"/>
            <a:ext cx="893524" cy="1170825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pic>
        <p:nvPicPr>
          <p:cNvPr id="10" name="Picture 9" descr="A blue and black border&#10;&#10;Description automatically generated">
            <a:extLst>
              <a:ext uri="{FF2B5EF4-FFF2-40B4-BE49-F238E27FC236}">
                <a16:creationId xmlns:a16="http://schemas.microsoft.com/office/drawing/2014/main" id="{24F4AF59-F33A-1D73-95A3-6A375B25B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4722" y="97388"/>
            <a:ext cx="9235061" cy="4490443"/>
          </a:xfrm>
          <a:prstGeom prst="rect">
            <a:avLst/>
          </a:prstGeom>
        </p:spPr>
      </p:pic>
      <p:pic>
        <p:nvPicPr>
          <p:cNvPr id="12" name="Picture 11" descr="A cartoon characters on a black background&#10;&#10;Description automatically generated">
            <a:extLst>
              <a:ext uri="{FF2B5EF4-FFF2-40B4-BE49-F238E27FC236}">
                <a16:creationId xmlns:a16="http://schemas.microsoft.com/office/drawing/2014/main" id="{D0AE585E-7B04-25B2-DB16-22A792E2F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5531" y="1054881"/>
            <a:ext cx="6783197" cy="2374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2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C32885-5718-5B88-E0C6-29988D0B91CC}"/>
              </a:ext>
            </a:extLst>
          </p:cNvPr>
          <p:cNvSpPr txBox="1"/>
          <p:nvPr/>
        </p:nvSpPr>
        <p:spPr>
          <a:xfrm>
            <a:off x="11505235" y="300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ACE588-5E52-8554-6BAA-0B1D62D52BFF}"/>
              </a:ext>
            </a:extLst>
          </p:cNvPr>
          <p:cNvGrpSpPr/>
          <p:nvPr/>
        </p:nvGrpSpPr>
        <p:grpSpPr>
          <a:xfrm>
            <a:off x="-12070" y="4642776"/>
            <a:ext cx="12178430" cy="2124448"/>
            <a:chOff x="0" y="1911238"/>
            <a:chExt cx="12178430" cy="2124448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01641BA-01E8-59F0-32CD-E785864C2AD9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E8F1259-5416-C6AF-DE03-F4342D0F7D36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D9F98A6-077F-1529-E0BA-44668CC7AC8B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”An ass found a lion’s skin, and dressed himself up in it...”</a:t>
                </a:r>
                <a:endParaRPr lang="en-US" sz="24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DE0CD-23E4-ECAD-3118-75A23C205F0F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Sagona" panose="020F0502020204030204" pitchFamily="34" charset="0"/>
                  </a:rPr>
                  <a:t>Wisp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9EF8176-345A-81FF-429A-37B657E1DCA5}"/>
              </a:ext>
            </a:extLst>
          </p:cNvPr>
          <p:cNvGrpSpPr/>
          <p:nvPr/>
        </p:nvGrpSpPr>
        <p:grpSpPr>
          <a:xfrm>
            <a:off x="-12070" y="4645788"/>
            <a:ext cx="12178430" cy="2124448"/>
            <a:chOff x="0" y="1911238"/>
            <a:chExt cx="12178430" cy="2124448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28AA47A-E0B9-D226-7717-C937D5F4DC69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BBD0CB-8DA0-5566-ED9C-2C0DA188E1C6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1862D5D-A389-F236-5182-891F6ABFAD60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“This sounds like a great story, but it’s not the hero’s story.”</a:t>
                </a:r>
                <a:endParaRPr lang="en-US" sz="24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AFFE8A-6976-50F6-1395-FF19FE40689E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68" name="Picture 67" descr="A cartoon of a bug&#10;&#10;Description automatically generated">
            <a:extLst>
              <a:ext uri="{FF2B5EF4-FFF2-40B4-BE49-F238E27FC236}">
                <a16:creationId xmlns:a16="http://schemas.microsoft.com/office/drawing/2014/main" id="{34032631-FE21-1D24-DD5E-338D390E02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7141" y="716292"/>
            <a:ext cx="2561272" cy="3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6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blue light on a black background&#10;&#10;Description automatically generated">
            <a:extLst>
              <a:ext uri="{FF2B5EF4-FFF2-40B4-BE49-F238E27FC236}">
                <a16:creationId xmlns:a16="http://schemas.microsoft.com/office/drawing/2014/main" id="{ADF48089-9451-16B1-0FB7-DD2549BE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3" y="3353411"/>
            <a:ext cx="10069863" cy="2264848"/>
          </a:xfrm>
          <a:prstGeom prst="rect">
            <a:avLst/>
          </a:prstGeom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A85C2BF1-AADF-7148-DFD7-FBC6E607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0C81B635-DB20-C2B9-4B6D-1A3B50A483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flipH="1">
            <a:off x="4900748" y="3034380"/>
            <a:ext cx="2743200" cy="3687095"/>
          </a:xfrm>
          <a:prstGeom prst="rect">
            <a:avLst/>
          </a:prstGeom>
        </p:spPr>
      </p:pic>
      <p:pic>
        <p:nvPicPr>
          <p:cNvPr id="11" name="Picture 10" descr="A drawing of a blue and black line&#10;&#10;Description automatically generated">
            <a:extLst>
              <a:ext uri="{FF2B5EF4-FFF2-40B4-BE49-F238E27FC236}">
                <a16:creationId xmlns:a16="http://schemas.microsoft.com/office/drawing/2014/main" id="{1A538F40-C99A-B318-F97B-BE66AA3F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68" y="4794065"/>
            <a:ext cx="2980120" cy="2007020"/>
          </a:xfrm>
          <a:prstGeom prst="rect">
            <a:avLst/>
          </a:prstGeom>
        </p:spPr>
      </p:pic>
      <p:pic>
        <p:nvPicPr>
          <p:cNvPr id="36" name="Picture 35" descr="A orange circle with black background&#10;&#10;Description automatically generated">
            <a:extLst>
              <a:ext uri="{FF2B5EF4-FFF2-40B4-BE49-F238E27FC236}">
                <a16:creationId xmlns:a16="http://schemas.microsoft.com/office/drawing/2014/main" id="{3238CB5A-7B43-7329-81B3-32DA3E73A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1911" y="698626"/>
            <a:ext cx="685476" cy="609313"/>
          </a:xfrm>
          <a:prstGeom prst="rect">
            <a:avLst/>
          </a:prstGeom>
        </p:spPr>
      </p:pic>
      <p:pic>
        <p:nvPicPr>
          <p:cNvPr id="9" name="Picture 8" descr="A green and black logo&#10;&#10;Description automatically generated with medium confidence">
            <a:extLst>
              <a:ext uri="{FF2B5EF4-FFF2-40B4-BE49-F238E27FC236}">
                <a16:creationId xmlns:a16="http://schemas.microsoft.com/office/drawing/2014/main" id="{40F84C50-8A25-C881-879C-5B02763C5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9380" y="3907287"/>
            <a:ext cx="905639" cy="1186699"/>
          </a:xfrm>
          <a:prstGeom prst="rect">
            <a:avLst/>
          </a:prstGeom>
        </p:spPr>
      </p:pic>
      <p:pic>
        <p:nvPicPr>
          <p:cNvPr id="30" name="Picture 29" descr="A cartoon character sketch of a person&#10;&#10;Description automatically generated">
            <a:extLst>
              <a:ext uri="{FF2B5EF4-FFF2-40B4-BE49-F238E27FC236}">
                <a16:creationId xmlns:a16="http://schemas.microsoft.com/office/drawing/2014/main" id="{694C4E4A-B29D-7090-CBEF-E8635B22C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75" y="915469"/>
            <a:ext cx="4667073" cy="38378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27EEB3-F892-A8B6-B221-6C122E37A2B5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30765"/>
            <a:chExt cx="12178430" cy="212444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C4732DE-B215-CAC2-286A-C77F16F83318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758D41-47D5-A9FC-C3AA-E6CDB45C0E25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F474B8-1661-509A-7724-B8B1D6786687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“These are old ruins. I want to say many thousands of years old.”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94E597-6DBA-B24D-9B98-74ED256CA43A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4" name="Picture 33" descr="A cartoon of a bug&#10;&#10;Description automatically generated">
            <a:extLst>
              <a:ext uri="{FF2B5EF4-FFF2-40B4-BE49-F238E27FC236}">
                <a16:creationId xmlns:a16="http://schemas.microsoft.com/office/drawing/2014/main" id="{082EC92F-6289-7682-6755-F612190185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851" y="1090619"/>
            <a:ext cx="2302056" cy="30802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F10A0-3538-2124-28FB-95584CFB66D5}"/>
              </a:ext>
            </a:extLst>
          </p:cNvPr>
          <p:cNvGrpSpPr/>
          <p:nvPr/>
        </p:nvGrpSpPr>
        <p:grpSpPr>
          <a:xfrm>
            <a:off x="13570" y="4597027"/>
            <a:ext cx="12178430" cy="2124448"/>
            <a:chOff x="0" y="1911238"/>
            <a:chExt cx="12178430" cy="212444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9B4B18-F036-5C14-D2BE-C327AA2BEF5A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6B2336-5B9B-80B5-5226-EC20CEE9C67E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496517-BB1F-5731-6EE9-461F81AB708A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“How come no one else found this place?”</a:t>
                </a:r>
                <a:endParaRPr lang="en-US" sz="2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11A25D-5F51-14D6-6584-808529E01FBC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32" name="Picture 31" descr="A cartoon chicken with a black background&#10;&#10;Description automatically generated">
            <a:extLst>
              <a:ext uri="{FF2B5EF4-FFF2-40B4-BE49-F238E27FC236}">
                <a16:creationId xmlns:a16="http://schemas.microsoft.com/office/drawing/2014/main" id="{344B0AE4-697D-3860-80AA-F3B0DC28F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39" y="698626"/>
            <a:ext cx="3560560" cy="408020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6C71FFD-D5D6-50B3-885F-1918E6EDEAD5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3595470"/>
            <a:chExt cx="12178430" cy="212444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62F7BA7-2CB4-7A41-285A-382C6B35D988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138AAD-4B66-1307-E92F-CA323860628E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1323305"/>
              <a:chOff x="478805" y="4927421"/>
              <a:chExt cx="10069863" cy="132330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BBEE5-457E-A0C5-5078-9D1ABD278D16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“Perhaps monster-infested jungles isn’t prime for potential tourism.”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33F29C-5FCB-5ECD-2AFC-F0C72087955F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pic>
        <p:nvPicPr>
          <p:cNvPr id="41" name="Picture 40" descr="A blue and black border&#10;&#10;Description automatically generated">
            <a:extLst>
              <a:ext uri="{FF2B5EF4-FFF2-40B4-BE49-F238E27FC236}">
                <a16:creationId xmlns:a16="http://schemas.microsoft.com/office/drawing/2014/main" id="{FAC6E7ED-ACF1-9C9F-F47C-4CB54273CB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4722" y="97388"/>
            <a:ext cx="9235061" cy="4490443"/>
          </a:xfrm>
          <a:prstGeom prst="rect">
            <a:avLst/>
          </a:prstGeom>
        </p:spPr>
      </p:pic>
      <p:pic>
        <p:nvPicPr>
          <p:cNvPr id="43" name="Picture 42" descr="A cartoon drawings of a rabbit and a dog&#10;&#10;Description automatically generated with medium confidence">
            <a:extLst>
              <a:ext uri="{FF2B5EF4-FFF2-40B4-BE49-F238E27FC236}">
                <a16:creationId xmlns:a16="http://schemas.microsoft.com/office/drawing/2014/main" id="{F8145B32-BBD7-C2D9-F0F6-AF3081A1B7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7225" y="698626"/>
            <a:ext cx="5490053" cy="29893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3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0EB86E-E593-4261-BABD-D8A01D9939A2}"/>
              </a:ext>
            </a:extLst>
          </p:cNvPr>
          <p:cNvGrpSpPr/>
          <p:nvPr/>
        </p:nvGrpSpPr>
        <p:grpSpPr>
          <a:xfrm>
            <a:off x="-13570" y="4582294"/>
            <a:ext cx="12178430" cy="2124448"/>
            <a:chOff x="0" y="1911238"/>
            <a:chExt cx="12178430" cy="212444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25C2DB9-ED74-B4E8-5F7D-6E3D791459BD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40059F6-7AFC-6CDB-7667-E2AADFB767B9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63627EC-D6D3-9823-9D23-4AF2B54DAD57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“There once was a house that was overrun by mice...”</a:t>
                </a:r>
                <a:endParaRPr lang="en-US" sz="24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87E30F-082F-6C1C-59A0-C08948E425EA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Sagona" panose="020F0502020204030204" pitchFamily="34" charset="0"/>
                  </a:rPr>
                  <a:t>Wisp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8142A41-FFFC-04AE-D26E-27E9F15963DF}"/>
              </a:ext>
            </a:extLst>
          </p:cNvPr>
          <p:cNvGrpSpPr/>
          <p:nvPr/>
        </p:nvGrpSpPr>
        <p:grpSpPr>
          <a:xfrm>
            <a:off x="0" y="4598148"/>
            <a:ext cx="12178430" cy="2124448"/>
            <a:chOff x="0" y="1911238"/>
            <a:chExt cx="12178430" cy="2124448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D77A2C4-CF7B-2062-E75D-16A3F15F8B0F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7D72CC-7A3C-8103-CB90-BF5D56B51AEA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7EE241-DA0F-A1B0-9DCC-7DFD1302FA00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“This sounds like a great story, but it’s not the hero’s story.”</a:t>
                </a:r>
                <a:endParaRPr lang="en-US" sz="24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C6EAE77-0AAF-5AC4-4D3D-41F86E5AFCAC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66" name="Picture 65" descr="A cartoon of a bug&#10;&#10;Description automatically generated">
            <a:extLst>
              <a:ext uri="{FF2B5EF4-FFF2-40B4-BE49-F238E27FC236}">
                <a16:creationId xmlns:a16="http://schemas.microsoft.com/office/drawing/2014/main" id="{E0BE464E-6A7B-7771-ACA5-489AA10B92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141" y="716292"/>
            <a:ext cx="2561272" cy="34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dinosaur&#10;&#10;Description automatically generated">
            <a:extLst>
              <a:ext uri="{FF2B5EF4-FFF2-40B4-BE49-F238E27FC236}">
                <a16:creationId xmlns:a16="http://schemas.microsoft.com/office/drawing/2014/main" id="{95C7AF6B-D5EB-2A5D-116D-193D4ECC8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22" y="2241749"/>
            <a:ext cx="4691605" cy="4479726"/>
          </a:xfrm>
          <a:prstGeom prst="rect">
            <a:avLst/>
          </a:prstGeom>
          <a:ln w="152400" cmpd="dbl">
            <a:solidFill>
              <a:srgbClr val="C00000"/>
            </a:solidFill>
          </a:ln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973AE1D7-791C-36A1-E296-0D7E51823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3F697584-B8B2-E8AE-C5B1-BB8A04DA6FD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 flipH="1">
            <a:off x="5492346" y="3027791"/>
            <a:ext cx="2743200" cy="36870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4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8" name="Picture 7" descr="A cartoon of a person holding a paper&#10;&#10;Description automatically generated">
            <a:extLst>
              <a:ext uri="{FF2B5EF4-FFF2-40B4-BE49-F238E27FC236}">
                <a16:creationId xmlns:a16="http://schemas.microsoft.com/office/drawing/2014/main" id="{531488A5-CC87-5A3D-286C-D76259938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09" y="-21336"/>
            <a:ext cx="11142587" cy="68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line on a blue background&#10;&#10;Description automatically generated">
            <a:extLst>
              <a:ext uri="{FF2B5EF4-FFF2-40B4-BE49-F238E27FC236}">
                <a16:creationId xmlns:a16="http://schemas.microsoft.com/office/drawing/2014/main" id="{E7118C23-D2B6-751D-8E74-A8F52E7A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19" y="832368"/>
            <a:ext cx="10885577" cy="4247263"/>
          </a:xfrm>
          <a:prstGeom prst="rect">
            <a:avLst/>
          </a:prstGeom>
          <a:ln w="152400" cmpd="thickThin">
            <a:solidFill>
              <a:srgbClr val="C00000"/>
            </a:solidFill>
          </a:ln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88B21110-776D-A8F5-E035-3D64BFDAE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628BE432-F486-80FF-634D-430D109A72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 flipH="1">
            <a:off x="8610600" y="3034379"/>
            <a:ext cx="2743200" cy="3687095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30" name="Picture 29" descr="A cartoon of a bug&#10;&#10;Description automatically generated">
            <a:extLst>
              <a:ext uri="{FF2B5EF4-FFF2-40B4-BE49-F238E27FC236}">
                <a16:creationId xmlns:a16="http://schemas.microsoft.com/office/drawing/2014/main" id="{FD29D659-8E45-D4F0-1FD0-BF6B15504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510" y="790738"/>
            <a:ext cx="2977698" cy="31830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F0F40B-938F-800B-AC4E-26F0914AEE28}"/>
              </a:ext>
            </a:extLst>
          </p:cNvPr>
          <p:cNvGrpSpPr/>
          <p:nvPr/>
        </p:nvGrpSpPr>
        <p:grpSpPr>
          <a:xfrm>
            <a:off x="0" y="4597026"/>
            <a:ext cx="12178430" cy="2124448"/>
            <a:chOff x="0" y="1911238"/>
            <a:chExt cx="12178430" cy="21244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029E69F-91FF-DE41-E884-E34A6E9D73B0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A9CD6F-4C21-C41B-DC0B-D9D6C26DFBDE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1362197"/>
              <a:chOff x="469659" y="2666967"/>
              <a:chExt cx="10069863" cy="136219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EC48B-A284-2DF5-E443-45874C55BD48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“I recognize these designs. I think these ruins were from the Ancients themselves!”</a:t>
                </a:r>
                <a:endParaRPr lang="en-US" sz="2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1FCA1F-1F91-AC2E-8FE2-DB5E23247E43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32" name="Picture 31" descr="A cartoon of a bird&#10;&#10;Description automatically generated">
            <a:extLst>
              <a:ext uri="{FF2B5EF4-FFF2-40B4-BE49-F238E27FC236}">
                <a16:creationId xmlns:a16="http://schemas.microsoft.com/office/drawing/2014/main" id="{26197852-092E-E7D5-EEAC-B1BEA70F3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83" y="696468"/>
            <a:ext cx="3666502" cy="41994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A32317E-61B5-BA6A-4DDD-00FD507E9007}"/>
              </a:ext>
            </a:extLst>
          </p:cNvPr>
          <p:cNvGrpSpPr/>
          <p:nvPr/>
        </p:nvGrpSpPr>
        <p:grpSpPr>
          <a:xfrm>
            <a:off x="13570" y="4597026"/>
            <a:ext cx="12178430" cy="2124448"/>
            <a:chOff x="0" y="3595470"/>
            <a:chExt cx="12178430" cy="21244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5DE4471-EDF2-3550-66EA-5609ED65D4DD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72F0F6-FBCD-EC36-6A42-738109F1DC77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53973"/>
              <a:chOff x="478805" y="4927421"/>
              <a:chExt cx="10069863" cy="95397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FB009E-8B54-5799-C24F-FA8C8F672BED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“[Oh geez], now you’re telling me those gods existed, too?”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AE206-D036-AA94-BF7A-841C699C867F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pic>
        <p:nvPicPr>
          <p:cNvPr id="47" name="Picture 46" descr="A cartoon of a lion holding a sword&#10;&#10;Description automatically generated">
            <a:extLst>
              <a:ext uri="{FF2B5EF4-FFF2-40B4-BE49-F238E27FC236}">
                <a16:creationId xmlns:a16="http://schemas.microsoft.com/office/drawing/2014/main" id="{8AE9FF7C-1957-DAF7-CA9E-D4856153D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707" y="385946"/>
            <a:ext cx="4528170" cy="44041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AA1E10-3578-6B33-E42E-D5E71FF3E18D}"/>
              </a:ext>
            </a:extLst>
          </p:cNvPr>
          <p:cNvGrpSpPr/>
          <p:nvPr/>
        </p:nvGrpSpPr>
        <p:grpSpPr>
          <a:xfrm>
            <a:off x="13570" y="4597026"/>
            <a:ext cx="12178430" cy="2124448"/>
            <a:chOff x="0" y="30765"/>
            <a:chExt cx="12178430" cy="212444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5D34E2F-7E93-DA7C-6B2C-C1613A4FD519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90DA19-E807-77EB-C2C4-A81172B19EF2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A53605-2373-0122-D23F-EB60D93E9F5E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“Why? You have something heavy on your conscience, Athos?”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41A5B5-9FC8-558C-D708-6AEDA2B00AC5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6" name="Picture 35" descr="A cartoon of a chicken&#10;&#10;Description automatically generated">
            <a:extLst>
              <a:ext uri="{FF2B5EF4-FFF2-40B4-BE49-F238E27FC236}">
                <a16:creationId xmlns:a16="http://schemas.microsoft.com/office/drawing/2014/main" id="{1CFFEB74-A00B-C8C1-DFC1-AD7204F9B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908" y="487457"/>
            <a:ext cx="3881184" cy="4447627"/>
          </a:xfrm>
          <a:prstGeom prst="rect">
            <a:avLst/>
          </a:prstGeom>
        </p:spPr>
      </p:pic>
      <p:pic>
        <p:nvPicPr>
          <p:cNvPr id="38" name="Picture 37" descr="A cartoon of an angel&#10;&#10;Description automatically generated">
            <a:extLst>
              <a:ext uri="{FF2B5EF4-FFF2-40B4-BE49-F238E27FC236}">
                <a16:creationId xmlns:a16="http://schemas.microsoft.com/office/drawing/2014/main" id="{E3B11D60-4445-E8B7-56DE-9AFCAEB42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908" y="1831592"/>
            <a:ext cx="2781300" cy="218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7708FED-CE26-ADC0-FF8B-1F6423857D9D}"/>
              </a:ext>
            </a:extLst>
          </p:cNvPr>
          <p:cNvGrpSpPr/>
          <p:nvPr/>
        </p:nvGrpSpPr>
        <p:grpSpPr>
          <a:xfrm>
            <a:off x="0" y="4597025"/>
            <a:ext cx="12178430" cy="2124448"/>
            <a:chOff x="0" y="1911238"/>
            <a:chExt cx="12178430" cy="212444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0CE3D66-1FD5-7956-1B86-4239E49BB703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74A1D7-2149-F628-5EEB-4AA1D28E4A1D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4C6516-BAE0-D217-D9D9-828E40F85AD4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“Well, they left us Aesop magic, so they </a:t>
                </a:r>
                <a:r>
                  <a:rPr lang="en-US" sz="2400" i="1" dirty="0">
                    <a:latin typeface="Sagona" panose="020F0502020204030204" pitchFamily="34" charset="0"/>
                  </a:rPr>
                  <a:t>must</a:t>
                </a:r>
                <a:r>
                  <a:rPr lang="en-US" sz="2400" dirty="0">
                    <a:latin typeface="Sagona" panose="020F0502020204030204" pitchFamily="34" charset="0"/>
                  </a:rPr>
                  <a:t> be good… (Right?)”</a:t>
                </a:r>
                <a:endParaRPr lang="en-US" sz="2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81756E-F518-8109-C3F5-337E7352A3E1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5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1D7042-4849-5A19-041F-26B811A9BEBE}"/>
              </a:ext>
            </a:extLst>
          </p:cNvPr>
          <p:cNvGrpSpPr/>
          <p:nvPr/>
        </p:nvGrpSpPr>
        <p:grpSpPr>
          <a:xfrm>
            <a:off x="-13570" y="4597025"/>
            <a:ext cx="12178430" cy="2124448"/>
            <a:chOff x="0" y="3595470"/>
            <a:chExt cx="12178430" cy="2124448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25B862F-D1F5-5FB8-764B-C2B1F3C579DC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0008CF7-D144-F368-0C88-8070EBFEF3FA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1323305"/>
              <a:chOff x="478805" y="4927421"/>
              <a:chExt cx="10069863" cy="132330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0E9CA0-5E1E-0E53-FCAB-82A6818444EE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“Mainly that I’d prefer not to let my fate lie in those who left our world to rot to begin with.”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C9AEF-57C0-261A-360D-A0456BF0ECCE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87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statue&#10;&#10;Description automatically generated">
            <a:extLst>
              <a:ext uri="{FF2B5EF4-FFF2-40B4-BE49-F238E27FC236}">
                <a16:creationId xmlns:a16="http://schemas.microsoft.com/office/drawing/2014/main" id="{6932AF6F-B13A-1C7F-B1EC-0548F0ABA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619" y="2259248"/>
            <a:ext cx="4064444" cy="4279983"/>
          </a:xfrm>
          <a:prstGeom prst="rect">
            <a:avLst/>
          </a:prstGeom>
          <a:ln w="152400" cmpd="dbl">
            <a:solidFill>
              <a:srgbClr val="C00000"/>
            </a:solidFill>
          </a:ln>
        </p:spPr>
      </p:pic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0F7A382E-98FD-9AC2-D9DC-BC6D7F3B3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463" y="2241459"/>
            <a:ext cx="2607537" cy="4474663"/>
          </a:xfrm>
          <a:prstGeom prst="rect">
            <a:avLst/>
          </a:prstGeom>
          <a:ln w="152400" cmpd="dbl">
            <a:solidFill>
              <a:srgbClr val="C00000"/>
            </a:solidFill>
          </a:ln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C765A324-6698-F8F1-1A1F-1CAD19957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034380"/>
            <a:ext cx="2743199" cy="3687095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" name="Picture 2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AEF5E1B7-7019-787B-DDA7-6F8E4281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flipH="1">
            <a:off x="7330439" y="3034379"/>
            <a:ext cx="2743200" cy="3687095"/>
          </a:xfrm>
          <a:prstGeom prst="rect">
            <a:avLst/>
          </a:prstGeom>
        </p:spPr>
      </p:pic>
      <p:pic>
        <p:nvPicPr>
          <p:cNvPr id="15" name="Picture 14" descr="A cartoon of a lion holding a spear&#10;&#10;Description automatically generated">
            <a:extLst>
              <a:ext uri="{FF2B5EF4-FFF2-40B4-BE49-F238E27FC236}">
                <a16:creationId xmlns:a16="http://schemas.microsoft.com/office/drawing/2014/main" id="{989A19D9-C9DD-63AE-1518-F0DEC9A02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13" y="162878"/>
            <a:ext cx="4369554" cy="48728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DC8AD9-804B-362A-3EF3-68ABFDEA9B8F}"/>
              </a:ext>
            </a:extLst>
          </p:cNvPr>
          <p:cNvGrpSpPr/>
          <p:nvPr/>
        </p:nvGrpSpPr>
        <p:grpSpPr>
          <a:xfrm>
            <a:off x="0" y="4591675"/>
            <a:ext cx="12178430" cy="2124448"/>
            <a:chOff x="0" y="30765"/>
            <a:chExt cx="12178430" cy="21244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CF7C9F-2B26-4E78-1963-8E0E355BFE41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265F0-5D97-0FBA-B3DA-B1CAFEAF426D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1327430"/>
              <a:chOff x="460513" y="480173"/>
              <a:chExt cx="10069863" cy="13274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F5D7E-AF61-65B2-8DC5-ECAD0AD5B742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“A pity. This fellow really lost his </a:t>
                </a:r>
                <a:r>
                  <a:rPr lang="en-US" sz="2400" i="1" dirty="0">
                    <a:latin typeface="Sagona" panose="02010004040101010103" pitchFamily="2" charset="0"/>
                  </a:rPr>
                  <a:t>head</a:t>
                </a:r>
                <a:r>
                  <a:rPr lang="en-US" sz="2400" dirty="0">
                    <a:latin typeface="Sagona" panose="02010004040101010103" pitchFamily="2" charset="0"/>
                  </a:rPr>
                  <a:t>. Too bad no one was there to lend a </a:t>
                </a:r>
                <a:r>
                  <a:rPr lang="en-US" sz="2400" i="1" dirty="0">
                    <a:latin typeface="Sagona" panose="02010004040101010103" pitchFamily="2" charset="0"/>
                  </a:rPr>
                  <a:t>hand</a:t>
                </a:r>
                <a:r>
                  <a:rPr lang="en-US" sz="2400" dirty="0">
                    <a:latin typeface="Sagona" panose="02010004040101010103" pitchFamily="2" charset="0"/>
                  </a:rPr>
                  <a:t>.”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57B98-5E51-AF2D-1F27-378126E1C9C7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6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triangle&#10;&#10;Description automatically generated">
            <a:extLst>
              <a:ext uri="{FF2B5EF4-FFF2-40B4-BE49-F238E27FC236}">
                <a16:creationId xmlns:a16="http://schemas.microsoft.com/office/drawing/2014/main" id="{852B65CA-8C19-693E-9390-A686C150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04" y="667983"/>
            <a:ext cx="3446417" cy="3765530"/>
          </a:xfrm>
          <a:prstGeom prst="rect">
            <a:avLst/>
          </a:prstGeom>
        </p:spPr>
      </p:pic>
      <p:pic>
        <p:nvPicPr>
          <p:cNvPr id="2" name="Picture 1" descr="A drawing of a person with a sword&#10;&#10;Description automatically generated">
            <a:extLst>
              <a:ext uri="{FF2B5EF4-FFF2-40B4-BE49-F238E27FC236}">
                <a16:creationId xmlns:a16="http://schemas.microsoft.com/office/drawing/2014/main" id="{9A6A9BA1-A91D-D966-B6EA-A67852B35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759" y="2550748"/>
            <a:ext cx="1601000" cy="2151882"/>
          </a:xfrm>
          <a:prstGeom prst="rect">
            <a:avLst/>
          </a:prstGeom>
          <a:ln w="152400" cmpd="dbl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7" name="Picture 16" descr="A cartoon character sketch of a person&#10;&#10;Description automatically generated">
            <a:extLst>
              <a:ext uri="{FF2B5EF4-FFF2-40B4-BE49-F238E27FC236}">
                <a16:creationId xmlns:a16="http://schemas.microsoft.com/office/drawing/2014/main" id="{60EE0D2E-809A-9904-72F7-FCCA22CF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00" y="1005050"/>
            <a:ext cx="4632238" cy="38092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9EB01F-24F9-0517-13B9-7312018664F4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30765"/>
            <a:chExt cx="12178430" cy="21244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1D801DD-81C3-0CF0-7B2E-D5F68408205D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FC5F3C-EABC-63AC-FF38-F1BEF805267D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C8E97C-BDF4-75FF-EF66-3997F65193D5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“Are these the Ancient Doors?”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90BF54-2864-1471-70F4-8986E1A13459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19" name="Picture 18" descr="A cartoon drawing of a bee&#10;&#10;Description automatically generated">
            <a:extLst>
              <a:ext uri="{FF2B5EF4-FFF2-40B4-BE49-F238E27FC236}">
                <a16:creationId xmlns:a16="http://schemas.microsoft.com/office/drawing/2014/main" id="{957B06BD-5892-B192-3827-E6FF35BC2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740" y="1520566"/>
            <a:ext cx="1883158" cy="24805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FF8FF2-37D0-9BFF-BF82-258EF3B24215}"/>
              </a:ext>
            </a:extLst>
          </p:cNvPr>
          <p:cNvGrpSpPr/>
          <p:nvPr/>
        </p:nvGrpSpPr>
        <p:grpSpPr>
          <a:xfrm>
            <a:off x="13570" y="4597027"/>
            <a:ext cx="12178430" cy="2124448"/>
            <a:chOff x="0" y="1911238"/>
            <a:chExt cx="12178430" cy="21244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FEE4683-4123-3CFF-E0E0-442D5EAF9880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AE5581-2675-9652-F9DD-508D7F7CA1DE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EA8364-2884-4DC2-DC2B-50356B4E8961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“No, but I do sense a wisp inside. Let’s go in!”</a:t>
                </a:r>
                <a:endParaRPr lang="en-US" sz="2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3D6A30-0E5B-2505-4AD0-57B43788612F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7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3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E1846-8B5B-AA71-CE85-1859FE04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2000" smtClean="0">
                <a:solidFill>
                  <a:schemeClr val="bg1"/>
                </a:solidFill>
                <a:latin typeface="Sagona" panose="02010004040101010103" pitchFamily="2" charset="0"/>
              </a:rPr>
              <a:t>8</a:t>
            </a:fld>
            <a:endParaRPr lang="en-US" sz="2000" dirty="0">
              <a:solidFill>
                <a:schemeClr val="bg1"/>
              </a:solidFill>
              <a:latin typeface="Sagona" panose="02010004040101010103" pitchFamily="2" charset="0"/>
            </a:endParaRPr>
          </a:p>
        </p:txBody>
      </p:sp>
      <p:pic>
        <p:nvPicPr>
          <p:cNvPr id="6" name="Picture 5" descr="A blue and black drawing&#10;&#10;Description automatically generated with medium confidence">
            <a:extLst>
              <a:ext uri="{FF2B5EF4-FFF2-40B4-BE49-F238E27FC236}">
                <a16:creationId xmlns:a16="http://schemas.microsoft.com/office/drawing/2014/main" id="{781E2F5D-9406-7D3F-E8D1-29592BBC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45" y="399570"/>
            <a:ext cx="1521899" cy="1665475"/>
          </a:xfrm>
          <a:prstGeom prst="rect">
            <a:avLst/>
          </a:prstGeom>
        </p:spPr>
      </p:pic>
      <p:pic>
        <p:nvPicPr>
          <p:cNvPr id="8" name="Picture 7" descr="A blue watercolor painting of a letter s&#10;&#10;Description automatically generated">
            <a:extLst>
              <a:ext uri="{FF2B5EF4-FFF2-40B4-BE49-F238E27FC236}">
                <a16:creationId xmlns:a16="http://schemas.microsoft.com/office/drawing/2014/main" id="{394C3376-6708-DDD8-85AC-AFCA63D2A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553" y="136525"/>
            <a:ext cx="1123167" cy="1840746"/>
          </a:xfrm>
          <a:prstGeom prst="rect">
            <a:avLst/>
          </a:prstGeom>
        </p:spPr>
      </p:pic>
      <p:pic>
        <p:nvPicPr>
          <p:cNvPr id="10" name="Picture 9" descr="A green paint splatter with a swirly design&#10;&#10;Description automatically generated">
            <a:extLst>
              <a:ext uri="{FF2B5EF4-FFF2-40B4-BE49-F238E27FC236}">
                <a16:creationId xmlns:a16="http://schemas.microsoft.com/office/drawing/2014/main" id="{B17A2B2B-19EE-ED9D-BEA9-A2A4DA540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720" y="1931783"/>
            <a:ext cx="1727957" cy="1577700"/>
          </a:xfrm>
          <a:prstGeom prst="rect">
            <a:avLst/>
          </a:prstGeom>
        </p:spPr>
      </p:pic>
      <p:pic>
        <p:nvPicPr>
          <p:cNvPr id="12" name="Picture 11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1A0354AC-66F8-FE47-924C-B9AB437BF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161" y="4322562"/>
            <a:ext cx="1521898" cy="1376955"/>
          </a:xfrm>
          <a:prstGeom prst="rect">
            <a:avLst/>
          </a:prstGeom>
        </p:spPr>
      </p:pic>
      <p:pic>
        <p:nvPicPr>
          <p:cNvPr id="14" name="Picture 13" descr="A green rectangle with black background&#10;&#10;Description automatically generated">
            <a:extLst>
              <a:ext uri="{FF2B5EF4-FFF2-40B4-BE49-F238E27FC236}">
                <a16:creationId xmlns:a16="http://schemas.microsoft.com/office/drawing/2014/main" id="{B49DDCCA-6F44-F858-449E-449265EF4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943" y="4163065"/>
            <a:ext cx="1753093" cy="1472598"/>
          </a:xfrm>
          <a:prstGeom prst="rect">
            <a:avLst/>
          </a:prstGeom>
        </p:spPr>
      </p:pic>
      <p:pic>
        <p:nvPicPr>
          <p:cNvPr id="16" name="Picture 15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5D9218E8-1CDF-BDD1-2405-1DCECEB71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2220" y="618564"/>
            <a:ext cx="1374157" cy="1446481"/>
          </a:xfrm>
          <a:prstGeom prst="rect">
            <a:avLst/>
          </a:prstGeom>
        </p:spPr>
      </p:pic>
      <p:pic>
        <p:nvPicPr>
          <p:cNvPr id="18" name="Picture 17" descr="A white sign with black text&#10;&#10;Description automatically generated">
            <a:extLst>
              <a:ext uri="{FF2B5EF4-FFF2-40B4-BE49-F238E27FC236}">
                <a16:creationId xmlns:a16="http://schemas.microsoft.com/office/drawing/2014/main" id="{7622500D-9D9B-1719-9763-000516DCA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3869" y="5512826"/>
            <a:ext cx="2471367" cy="1345174"/>
          </a:xfrm>
          <a:prstGeom prst="rect">
            <a:avLst/>
          </a:prstGeom>
        </p:spPr>
      </p:pic>
      <p:pic>
        <p:nvPicPr>
          <p:cNvPr id="20" name="Picture 19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CCD0E7B-5E39-72AB-5813-DFB2530E4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8000"/>
          </a:blip>
          <a:stretch>
            <a:fillRect/>
          </a:stretch>
        </p:blipFill>
        <p:spPr>
          <a:xfrm>
            <a:off x="2563247" y="5566233"/>
            <a:ext cx="2471366" cy="12356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51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6537</TotalTime>
  <Words>1062</Words>
  <Application>Microsoft Macintosh PowerPoint</Application>
  <PresentationFormat>Widescreen</PresentationFormat>
  <Paragraphs>138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Sagona</vt:lpstr>
      <vt:lpstr>Wingdings</vt:lpstr>
      <vt:lpstr>Office Theme</vt:lpstr>
      <vt:lpstr>Explore Mode 2 Storyboard Version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Mode 1 Storyboard Version 1.0</dc:title>
  <dc:creator>KB Howell</dc:creator>
  <cp:lastModifiedBy>KB Howell</cp:lastModifiedBy>
  <cp:revision>34</cp:revision>
  <dcterms:created xsi:type="dcterms:W3CDTF">2023-10-26T16:29:45Z</dcterms:created>
  <dcterms:modified xsi:type="dcterms:W3CDTF">2023-12-15T01:36:20Z</dcterms:modified>
</cp:coreProperties>
</file>